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95" r:id="rId4"/>
    <p:sldId id="274" r:id="rId5"/>
    <p:sldId id="275" r:id="rId6"/>
    <p:sldId id="277" r:id="rId7"/>
    <p:sldId id="278" r:id="rId8"/>
    <p:sldId id="279" r:id="rId9"/>
    <p:sldId id="282" r:id="rId10"/>
    <p:sldId id="283" r:id="rId11"/>
    <p:sldId id="257" r:id="rId12"/>
    <p:sldId id="262" r:id="rId13"/>
    <p:sldId id="263" r:id="rId14"/>
    <p:sldId id="259" r:id="rId15"/>
    <p:sldId id="264" r:id="rId16"/>
    <p:sldId id="260" r:id="rId17"/>
    <p:sldId id="265" r:id="rId18"/>
    <p:sldId id="266" r:id="rId19"/>
    <p:sldId id="267" r:id="rId20"/>
    <p:sldId id="269" r:id="rId21"/>
    <p:sldId id="268" r:id="rId22"/>
    <p:sldId id="271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0E1-7505-4BCE-A48E-986B86F2DD59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84C9F-A8E7-474D-A094-9A34F001A5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Autofit/>
          </a:bodyPr>
          <a:lstStyle/>
          <a:p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Allergen nasal provocation test </a:t>
            </a:r>
            <a:b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 a outcome measure tool </a:t>
            </a:r>
            <a:b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immunotherapy of allergic rhinitis</a:t>
            </a:r>
            <a:endParaRPr lang="ko-KR" altLang="en-US" sz="3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344816" cy="1752600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Department of allergy and clinical immunology, Ajou university, Suwon, Korea</a:t>
            </a:r>
          </a:p>
          <a:p>
            <a:endParaRPr lang="en-US" altLang="ko-KR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Yoo Seob Shin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Provocation test as surrogate marker</a:t>
            </a:r>
            <a:endParaRPr lang="ko-KR" altLang="en-US" sz="3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Provocation tests may be used as primary end points 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early-stage, dose-ranging studies. </a:t>
            </a: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Nasal provocation test (NPT) is standardized and provides both high sensitivity and specificity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altLang="ko-KR" sz="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a controlled open trial,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SCIT resulted in a 10-fold higher allergen concentration required to provoke a positive NPT result compared with pretreatment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3026" y="2492896"/>
            <a:ext cx="6130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Commitee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for medicinal products for human use (CHMP). London; 2008.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5425479"/>
            <a:ext cx="5080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Keskin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 et al. </a:t>
            </a:r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Pediatr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Allergy </a:t>
            </a:r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Immunol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2006;17(6):396–407.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637" y="1415604"/>
            <a:ext cx="8894859" cy="388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436096" y="6381328"/>
            <a:ext cx="3568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Kim et al. </a:t>
            </a:r>
            <a:r>
              <a:rPr lang="en-US" altLang="ko-KR" sz="1400" dirty="0" err="1" smtClean="0"/>
              <a:t>Auris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nasus</a:t>
            </a:r>
            <a:r>
              <a:rPr lang="en-US" altLang="ko-KR" sz="1400" dirty="0" smtClean="0"/>
              <a:t> larynx 2011;340-46</a:t>
            </a:r>
            <a:endParaRPr lang="ko-KR" altLang="en-US" sz="1400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4644008" y="3140968"/>
            <a:ext cx="2664296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1115616" y="3573016"/>
            <a:ext cx="1440160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7812360" y="3140968"/>
            <a:ext cx="1152128" cy="43204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Acoustic rhinometry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Information about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cross sectional area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nasal cavity volume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by sound reflection</a:t>
            </a:r>
          </a:p>
          <a:p>
            <a:endParaRPr lang="en-US" altLang="ko-KR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Advantages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patients’ cooperation is not required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take less time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non-invasive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quantitative analysis</a:t>
            </a:r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http://www.glidewelldental.com/images/dentist/chairside/V5-4/articles/sleep/imag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96952"/>
            <a:ext cx="3626768" cy="3626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Materials and methods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Positive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208 AR patients who had clinical symptoms of AR and their MAST results were strongly positive (4+) for </a:t>
            </a:r>
            <a:r>
              <a:rPr lang="en-US" altLang="ko-KR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Der. P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altLang="ko-KR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Control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 222 patients clinically diagnosed with non AR and whose MAST results were negative for HDM.</a:t>
            </a:r>
          </a:p>
          <a:p>
            <a:endParaRPr lang="en-US" altLang="ko-KR" sz="105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Exclusion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nasal pathology such as chronic sinusitis or severe </a:t>
            </a:r>
            <a:r>
              <a:rPr lang="en-US" altLang="ko-KR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septal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deviation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patients less than 20 years old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patients taking </a:t>
            </a:r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antihistamine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or </a:t>
            </a:r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systemic steroid medication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patients with asthma or aspirin sensitivity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pregnant or lactating women</a:t>
            </a:r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6381328"/>
            <a:ext cx="3568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Kim et al. </a:t>
            </a:r>
            <a:r>
              <a:rPr lang="en-US" altLang="ko-KR" sz="1400" dirty="0" err="1" smtClean="0"/>
              <a:t>Auris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nasus</a:t>
            </a:r>
            <a:r>
              <a:rPr lang="en-US" altLang="ko-KR" sz="1400" dirty="0" smtClean="0"/>
              <a:t> larynx 2011;340-46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Materials and methods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755576" y="1484784"/>
            <a:ext cx="8395384" cy="5328592"/>
            <a:chOff x="755576" y="1484784"/>
            <a:chExt cx="8395384" cy="5328592"/>
          </a:xfrm>
        </p:grpSpPr>
        <p:sp>
          <p:nvSpPr>
            <p:cNvPr id="11" name="직사각형 10"/>
            <p:cNvSpPr/>
            <p:nvPr/>
          </p:nvSpPr>
          <p:spPr>
            <a:xfrm>
              <a:off x="755576" y="1844824"/>
              <a:ext cx="1944216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acoustic rhinometry </a:t>
              </a:r>
              <a:endParaRPr lang="ko-KR" altLang="en-US" dirty="0" smtClean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n-US" altLang="ko-KR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+ </a:t>
              </a:r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VAS (10cm)</a:t>
              </a:r>
              <a:b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</a:br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for nasal obstruction, rhinorrhea and itching</a:t>
              </a:r>
              <a:endParaRPr lang="ko-KR" altLang="en-US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2" name="아래쪽 화살표 11"/>
            <p:cNvSpPr/>
            <p:nvPr/>
          </p:nvSpPr>
          <p:spPr>
            <a:xfrm rot="16200000">
              <a:off x="2879812" y="2672916"/>
              <a:ext cx="504056" cy="720080"/>
            </a:xfrm>
            <a:prstGeom prst="down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563888" y="1844824"/>
              <a:ext cx="1944216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acoustic rhinometry </a:t>
              </a:r>
              <a:endParaRPr lang="ko-KR" altLang="en-US" dirty="0" smtClean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n-US" altLang="ko-KR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+ </a:t>
              </a:r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VAS (10cm) </a:t>
              </a:r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/>
              </a:r>
              <a:b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</a:br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after 15 min of saline challenge</a:t>
              </a:r>
              <a:endParaRPr lang="ko-KR" altLang="en-US" dirty="0" smtClean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4" name="아래쪽 화살표 13"/>
            <p:cNvSpPr/>
            <p:nvPr/>
          </p:nvSpPr>
          <p:spPr>
            <a:xfrm rot="16200000">
              <a:off x="5688124" y="2672916"/>
              <a:ext cx="504056" cy="720080"/>
            </a:xfrm>
            <a:prstGeom prst="downArrow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2267744" y="4581128"/>
              <a:ext cx="1800200" cy="129614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0.9% </a:t>
              </a:r>
              <a:r>
                <a:rPr lang="en-US" altLang="ko-KR" dirty="0" err="1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NaCl</a:t>
              </a:r>
              <a:r>
                <a:rPr lang="en-US" altLang="ko-KR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nasal challenge</a:t>
              </a:r>
              <a:endParaRPr lang="ko-KR" altLang="en-US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4680952" y="4581128"/>
              <a:ext cx="2511228" cy="129614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1:10 diluted HDM</a:t>
              </a:r>
              <a:br>
                <a:rPr lang="en-US" altLang="ko-KR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</a:br>
              <a:r>
                <a:rPr lang="en-US" altLang="ko-KR" dirty="0" smtClean="0">
                  <a:solidFill>
                    <a:srgbClr val="C0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nasal challenge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6372200" y="1844824"/>
              <a:ext cx="1944216" cy="26642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acoustic rhinometry </a:t>
              </a:r>
              <a:endParaRPr lang="ko-KR" altLang="en-US" dirty="0" smtClean="0">
                <a:latin typeface="Tahoma" pitchFamily="34" charset="0"/>
                <a:cs typeface="Tahoma" pitchFamily="34" charset="0"/>
              </a:endParaRPr>
            </a:p>
            <a:p>
              <a:pPr algn="ctr"/>
              <a:r>
                <a:rPr lang="en-US" altLang="ko-KR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+ </a:t>
              </a:r>
              <a: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VAS (10cm) </a:t>
              </a:r>
              <a:br>
                <a:rPr lang="en-US" altLang="ko-KR" b="1" dirty="0" smtClean="0">
                  <a:solidFill>
                    <a:srgbClr val="FFFF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</a:br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after 15 min of HDM challenge</a:t>
              </a:r>
              <a:endParaRPr lang="ko-KR" altLang="en-US" dirty="0" smtClean="0">
                <a:latin typeface="Tahoma" pitchFamily="34" charset="0"/>
                <a:cs typeface="Tahoma" pitchFamily="34" charset="0"/>
              </a:endParaRPr>
            </a:p>
          </p:txBody>
        </p:sp>
        <p:cxnSp>
          <p:nvCxnSpPr>
            <p:cNvPr id="19" name="꺾인 연결선 18"/>
            <p:cNvCxnSpPr/>
            <p:nvPr/>
          </p:nvCxnSpPr>
          <p:spPr>
            <a:xfrm rot="16200000" flipV="1">
              <a:off x="5904148" y="5985284"/>
              <a:ext cx="576064" cy="504056"/>
            </a:xfrm>
            <a:prstGeom prst="bentConnector3">
              <a:avLst>
                <a:gd name="adj1" fmla="val -291"/>
              </a:avLst>
            </a:prstGeom>
            <a:ln w="3175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403092" y="6228601"/>
              <a:ext cx="27478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Spray twice at both nostrils</a:t>
              </a:r>
            </a:p>
            <a:p>
              <a:r>
                <a:rPr lang="en-US" altLang="ko-KR" sz="16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with 40-50 </a:t>
              </a:r>
              <a:r>
                <a:rPr lang="en-US" altLang="ko-KR" sz="1600" dirty="0" smtClean="0">
                  <a:solidFill>
                    <a:srgbClr val="FF0000"/>
                  </a:solidFill>
                  <a:latin typeface="Symbol" pitchFamily="18" charset="2"/>
                  <a:ea typeface="Tahoma" pitchFamily="34" charset="0"/>
                  <a:cs typeface="Tahoma" pitchFamily="34" charset="0"/>
                </a:rPr>
                <a:t>m</a:t>
              </a:r>
              <a:r>
                <a:rPr lang="en-US" altLang="ko-KR" sz="16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</a:t>
              </a:r>
              <a:endParaRPr lang="ko-KR" altLang="en-US" sz="16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87624" y="1484784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Baseline</a:t>
              </a:r>
              <a:endParaRPr lang="ko-KR" altLang="en-US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159586" y="1484784"/>
              <a:ext cx="844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Before</a:t>
              </a:r>
              <a:endParaRPr lang="ko-KR" altLang="en-US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061961" y="1484784"/>
              <a:ext cx="678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After</a:t>
              </a:r>
              <a:endParaRPr lang="ko-KR" altLang="en-US" dirty="0">
                <a:latin typeface="Tahoma" pitchFamily="34" charset="0"/>
                <a:cs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Results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1004" y="1844824"/>
            <a:ext cx="40494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 r="29000"/>
          <a:stretch>
            <a:fillRect/>
          </a:stretch>
        </p:blipFill>
        <p:spPr bwMode="auto">
          <a:xfrm>
            <a:off x="899592" y="1897068"/>
            <a:ext cx="3024336" cy="253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9552" y="4665910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Fig. The change of </a:t>
            </a:r>
            <a:r>
              <a:rPr lang="en-US" altLang="ko-KR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nasal obstruction, itching and PND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in AR and control group</a:t>
            </a:r>
            <a:endParaRPr lang="ko-KR" altLang="en-US" sz="1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6016" y="4662372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Fig. The change in </a:t>
            </a:r>
            <a:r>
              <a:rPr lang="en-US" altLang="ko-KR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TNV, MCA and length of MCA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with HDM allergen challenge.</a:t>
            </a:r>
            <a:endParaRPr lang="ko-KR" altLang="en-US" sz="16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827634"/>
            <a:ext cx="40862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Results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927373"/>
            <a:ext cx="4896544" cy="4525963"/>
          </a:xfrm>
        </p:spPr>
        <p:txBody>
          <a:bodyPr>
            <a:normAutofit/>
          </a:bodyPr>
          <a:lstStyle/>
          <a:p>
            <a:r>
              <a:rPr lang="en-US" altLang="ko-K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Change </a:t>
            </a:r>
            <a:r>
              <a:rPr lang="en-US" altLang="ko-K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of the TNV </a:t>
            </a:r>
            <a:r>
              <a:rPr lang="en-US" altLang="ko-K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&gt; 24.7%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the </a:t>
            </a:r>
            <a:r>
              <a:rPr lang="en-US" altLang="ko-K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sensitivity was 70.2% 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the </a:t>
            </a:r>
            <a:r>
              <a:rPr lang="en-US" altLang="ko-K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specificity 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was 77.8%</a:t>
            </a:r>
          </a:p>
          <a:p>
            <a:endParaRPr lang="en-US" altLang="ko-KR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Change </a:t>
            </a:r>
            <a:r>
              <a:rPr lang="en-US" altLang="ko-K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of the MCA </a:t>
            </a:r>
            <a:r>
              <a:rPr lang="en-US" altLang="ko-K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&gt; </a:t>
            </a:r>
            <a:r>
              <a:rPr lang="en-US" altLang="ko-KR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  <a:r>
              <a:rPr lang="en-US" altLang="ko-K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%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the sensitivity </a:t>
            </a:r>
            <a:r>
              <a:rPr lang="en-US" altLang="ko-K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was 70.6% 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the </a:t>
            </a:r>
            <a:r>
              <a:rPr lang="en-US" altLang="ko-KR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specificity was 80.5%</a:t>
            </a:r>
            <a:endParaRPr lang="ko-KR" altLang="en-US" sz="2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Conclusions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783357"/>
            <a:ext cx="8136904" cy="4525963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authors set the diagnostic criteria of nasal provocation as follows: 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(1) symptom change: </a:t>
            </a:r>
            <a:r>
              <a:rPr lang="en-US" altLang="ko-KR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more than 2 points in the case of nasal obstruction 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and </a:t>
            </a:r>
            <a:r>
              <a:rPr lang="en-US" altLang="ko-KR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more than 1 point in the case of rhinorrhea or itching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(2) </a:t>
            </a:r>
            <a:r>
              <a:rPr lang="en-US" altLang="ko-KR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more than 24.5% of TNV change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(3) </a:t>
            </a:r>
            <a:r>
              <a:rPr lang="en-US" altLang="ko-KR" sz="24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more than 20% of MCA change</a:t>
            </a:r>
            <a:endParaRPr lang="ko-KR" altLang="en-US" sz="2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436" y="116632"/>
            <a:ext cx="8218987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08104" y="1897087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 smtClean="0"/>
              <a:t>J Allergy </a:t>
            </a:r>
            <a:r>
              <a:rPr lang="en-US" altLang="ko-KR" sz="1400" dirty="0" err="1" smtClean="0"/>
              <a:t>Clin</a:t>
            </a:r>
            <a:r>
              <a:rPr lang="en-US" altLang="ko-KR" sz="1400" dirty="0" smtClean="0"/>
              <a:t> </a:t>
            </a:r>
            <a:r>
              <a:rPr lang="en-US" altLang="ko-KR" sz="1400" dirty="0" err="1" smtClean="0"/>
              <a:t>Immunol</a:t>
            </a:r>
            <a:r>
              <a:rPr lang="en-US" altLang="ko-KR" sz="1400" dirty="0" smtClean="0"/>
              <a:t> 2007;119:899-905.</a:t>
            </a:r>
            <a:endParaRPr lang="ko-KR" altLang="en-US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4348"/>
          <a:stretch>
            <a:fillRect/>
          </a:stretch>
        </p:blipFill>
        <p:spPr bwMode="auto">
          <a:xfrm>
            <a:off x="107504" y="4653136"/>
            <a:ext cx="80648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627423" y="6217567"/>
            <a:ext cx="3481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altLang="ko-KR" sz="1400" dirty="0" smtClean="0"/>
              <a:t>J Allergy Clin Immunol 2011;128:1192-7.</a:t>
            </a:r>
            <a:endParaRPr lang="ko-KR" altLang="en-US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788" y="2439541"/>
            <a:ext cx="87344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75656" y="3625279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 smtClean="0"/>
              <a:t>Current Opinion in Allergy and Clinical Immunology 2010, 10:1–7.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NAPT in Blanca group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Exclusion criteria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pregnant or breast-feeding women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other immunologic diseases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chronic rhinosinusitis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nasal polyposis (CT scan)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vasomotor rhinitis (clear rhinorrhea response to                            </a:t>
            </a:r>
            <a:r>
              <a:rPr lang="en-US" altLang="ko-KR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ipratropium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bromide)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respiratory tract infection in the previous 4 weeks</a:t>
            </a:r>
          </a:p>
          <a:p>
            <a:endParaRPr lang="en-US" altLang="ko-KR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Avoidance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systemic or nasal corticosteroids for 4 weeks</a:t>
            </a:r>
            <a:b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systemic or nasal antihistamines for 2 weeks</a:t>
            </a:r>
            <a:b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nasal vasoconstrictors for 1 week </a:t>
            </a:r>
            <a:endParaRPr lang="ko-KR" altLang="en-US" sz="2000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Contents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altLang="ko-KR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Outcome measure tool in </a:t>
            </a:r>
            <a:r>
              <a:rPr lang="en-US" altLang="ko-KR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ITx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altLang="ko-KR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possibility of nasal allergen provocation test 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 a outcome measure tool</a:t>
            </a:r>
            <a:r>
              <a:rPr lang="ko-KR" alt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</a:t>
            </a:r>
            <a:r>
              <a:rPr lang="en-US" altLang="ko-KR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ITx</a:t>
            </a: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NAPT in Blanca group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39341"/>
            <a:ext cx="8147248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VAS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obstruction, rhinorrhea, itching, sneezing, ocular symptoms </a:t>
            </a:r>
            <a:b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- 10cm scale</a:t>
            </a:r>
            <a:b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total range 0-500</a:t>
            </a:r>
            <a:b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measure at 15 minutes after each challenge</a:t>
            </a:r>
          </a:p>
          <a:p>
            <a:endParaRPr lang="en-US" altLang="ko-KR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Acoustic rhinometry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The mean value of the volume in the anterior nasal segment </a:t>
            </a:r>
            <a:b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(Volume 2-6 cm) </a:t>
            </a:r>
            <a:b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measure at 15 minutes after the challenge</a:t>
            </a:r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NAPT in Blanca group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Inclusion criteria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at least 2 years history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negative SPT, specific IgE and negative ID test to DP</a:t>
            </a: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Protocol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323528" y="3933056"/>
            <a:ext cx="1224136" cy="122413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Acoustic rhinometry</a:t>
            </a:r>
            <a:b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+ VAS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594502"/>
            <a:ext cx="942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Baseline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411760" y="3911570"/>
            <a:ext cx="1224136" cy="122413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Acoustic rhinometry</a:t>
            </a:r>
            <a:b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+ VAS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0494" y="3573016"/>
            <a:ext cx="76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Before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아래쪽 화살표 7"/>
          <p:cNvSpPr/>
          <p:nvPr/>
        </p:nvSpPr>
        <p:spPr>
          <a:xfrm rot="10800000">
            <a:off x="1835696" y="5085184"/>
            <a:ext cx="288032" cy="43204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202364" y="5517232"/>
            <a:ext cx="153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 puff of </a:t>
            </a:r>
            <a:r>
              <a:rPr lang="en-US" altLang="ko-KR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saline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each nostril</a:t>
            </a:r>
            <a:endParaRPr lang="ko-KR" altLang="en-US" sz="1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4499992" y="3911570"/>
            <a:ext cx="1224136" cy="122413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Acoustic rhinometry</a:t>
            </a:r>
            <a:b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+ VAS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12207" y="3573016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After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아래쪽 화살표 11"/>
          <p:cNvSpPr/>
          <p:nvPr/>
        </p:nvSpPr>
        <p:spPr>
          <a:xfrm rot="10800000">
            <a:off x="3923928" y="5085184"/>
            <a:ext cx="288032" cy="43204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062558" y="5517232"/>
            <a:ext cx="19940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 minutes later</a:t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 puff of </a:t>
            </a:r>
            <a:r>
              <a:rPr lang="en-US" altLang="ko-KR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Der. P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(0.4, 1, 2, 4 </a:t>
            </a:r>
            <a:r>
              <a:rPr lang="en-US" altLang="ko-KR" sz="1600" dirty="0" smtClean="0">
                <a:latin typeface="Symbol" pitchFamily="18" charset="2"/>
                <a:ea typeface="Tahoma" pitchFamily="34" charset="0"/>
                <a:cs typeface="Tahoma" pitchFamily="34" charset="0"/>
              </a:rPr>
              <a:t>m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g/</a:t>
            </a:r>
            <a:r>
              <a:rPr lang="en-US" altLang="ko-KR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mL</a:t>
            </a: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each nostril</a:t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(0.05mL)</a:t>
            </a:r>
            <a:endParaRPr lang="ko-KR" altLang="en-US" sz="1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12160" y="3429000"/>
            <a:ext cx="2952328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084168" y="3573016"/>
            <a:ext cx="19891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Positive response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168" y="3933056"/>
            <a:ext cx="27997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Subjective</a:t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increase higher than </a:t>
            </a:r>
            <a:r>
              <a:rPr lang="en-US" altLang="ko-KR" sz="1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30%</a:t>
            </a:r>
            <a:br>
              <a:rPr lang="en-US" altLang="ko-KR" sz="1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the total VAS </a:t>
            </a:r>
          </a:p>
          <a:p>
            <a:pPr>
              <a:buFont typeface="Arial" pitchFamily="34" charset="0"/>
              <a:buChar char="•"/>
            </a:pPr>
            <a:endParaRPr lang="en-US" altLang="ko-KR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Objective</a:t>
            </a:r>
            <a:b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decrease higher than </a:t>
            </a:r>
            <a:r>
              <a:rPr lang="en-US" altLang="ko-KR" sz="1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30%</a:t>
            </a:r>
            <a:br>
              <a:rPr lang="en-US" altLang="ko-KR" sz="1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 volume 2-6cm in acoustic</a:t>
            </a:r>
            <a:b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rhinometry compared with </a:t>
            </a:r>
            <a:b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16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baseline test</a:t>
            </a:r>
            <a:endParaRPr lang="ko-KR" altLang="en-US" sz="1600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Results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13210"/>
          <a:stretch>
            <a:fillRect/>
          </a:stretch>
        </p:blipFill>
        <p:spPr bwMode="auto">
          <a:xfrm>
            <a:off x="251520" y="2185700"/>
            <a:ext cx="449582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3568" y="4994012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Fig. Percent volume 2-6 cm in acoustic rhinometry before and after NAPT-DP.</a:t>
            </a:r>
            <a:endParaRPr lang="ko-KR" altLang="en-US" sz="1400" dirty="0"/>
          </a:p>
        </p:txBody>
      </p:sp>
      <p:sp>
        <p:nvSpPr>
          <p:cNvPr id="18" name="내용 개체 틀 2"/>
          <p:cNvSpPr>
            <a:spLocks noGrp="1"/>
          </p:cNvSpPr>
          <p:nvPr>
            <p:ph idx="1"/>
          </p:nvPr>
        </p:nvSpPr>
        <p:spPr>
          <a:xfrm>
            <a:off x="5004048" y="1628800"/>
            <a:ext cx="3816424" cy="3888432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the PNAR group, </a:t>
            </a:r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54% presented a positive response to NAPT-DP with an increase in the VAS and a decrease higher than 30% in the % Volume 2-6 cm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100% of patients had an immediate response, and </a:t>
            </a:r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37% a dual response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31640" y="2042264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54%</a:t>
            </a:r>
            <a:endParaRPr lang="ko-KR" altLang="en-US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3848" y="2051556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100%</a:t>
            </a:r>
            <a:endParaRPr lang="ko-KR" altLang="en-US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34129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ko-KR" sz="2800" dirty="0" smtClean="0"/>
              <a:t>How can measure allergic status of patients after allergen </a:t>
            </a:r>
            <a:r>
              <a:rPr lang="en-US" altLang="ko-KR" sz="2800" dirty="0" err="1" smtClean="0"/>
              <a:t>ITx</a:t>
            </a:r>
            <a:r>
              <a:rPr lang="en-US" altLang="ko-KR" sz="2800" dirty="0" smtClean="0"/>
              <a:t> by objective methods ?</a:t>
            </a:r>
          </a:p>
          <a:p>
            <a:pPr marL="514350" indent="-514350">
              <a:buFont typeface="+mj-lt"/>
              <a:buAutoNum type="arabicPeriod"/>
            </a:pPr>
            <a:endParaRPr lang="en-US" altLang="ko-K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ko-KR" sz="2800" dirty="0" smtClean="0"/>
              <a:t>When do we stop allergen </a:t>
            </a:r>
            <a:r>
              <a:rPr lang="en-US" altLang="ko-KR" sz="2800" dirty="0" err="1" smtClean="0"/>
              <a:t>ITx</a:t>
            </a:r>
            <a:r>
              <a:rPr lang="en-US" altLang="ko-KR" sz="2800" dirty="0" smtClean="0"/>
              <a:t> ?</a:t>
            </a:r>
            <a:endParaRPr lang="ko-KR" altLang="en-US" sz="28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Unmet need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Current outcome measure (US)</a:t>
            </a:r>
            <a:endParaRPr lang="ko-KR" altLang="en-US" sz="4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Achievement of recommended maintenance dose of standardized allergens for patient treated with immunotherapy for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 least 1 year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adherence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to schedule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 having bothersome large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local or systemic reaction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Patients with interruptions in therapy due to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co-morbid conditions 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(</a:t>
            </a:r>
            <a:r>
              <a:rPr lang="en-US" altLang="ko-KR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pregnancy)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Too many antigens for intended number of vials</a:t>
            </a:r>
          </a:p>
          <a:p>
            <a:pPr marL="457200" indent="-457200">
              <a:buFont typeface="+mj-lt"/>
              <a:buAutoNum type="arabicPeriod"/>
            </a:pPr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Routine periodic skin testing or in vitro IgE antibody testing</a:t>
            </a:r>
            <a:r>
              <a:rPr lang="en-US" altLang="ko-KR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 patients receiving immunotherapy is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not recommended.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0" y="6290156"/>
            <a:ext cx="43463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Ann Allergy Asthma Immunol. 2011;107:289 –300.</a:t>
            </a:r>
          </a:p>
          <a:p>
            <a:r>
              <a:rPr lang="de-DE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Ann Allergy Asthma Immunol. 2003;90(5):supl 1-40.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Current outcome measure (EAACI)</a:t>
            </a:r>
            <a:endParaRPr lang="ko-KR" altLang="en-US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3733875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Unmet needs of allergen-specific immunotherapy</a:t>
            </a:r>
            <a:endParaRPr lang="en-US" altLang="ko-KR" sz="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altLang="ko-KR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Development of generally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accepted primary outcome measures 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(i.e. symptom medication scores)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Biomarkers that may predict the outcome of treatment are needed.</a:t>
            </a:r>
          </a:p>
          <a:p>
            <a:pPr>
              <a:buNone/>
            </a:pPr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 industry</a:t>
            </a:r>
          </a:p>
          <a:p>
            <a:pPr>
              <a:buNone/>
            </a:pP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- Both researchers and industry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may profit 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from standard outcome measures.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6453336"/>
            <a:ext cx="4529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Pediatric Allergy and Immunology 2012;23: 300–306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Which Outcome Measures are Useful </a:t>
            </a:r>
            <a:b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Monitoring SIT?</a:t>
            </a:r>
            <a:endParaRPr lang="ko-KR" altLang="en-US" sz="3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048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Primary end point 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the severity of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symptoms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and the need for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medication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daily basis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diary</a:t>
            </a:r>
            <a:endParaRPr lang="en-US" altLang="ko-KR" sz="2400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altLang="ko-KR" sz="1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Secondary end point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Quality of life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or impact on work related ability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Questionnaire</a:t>
            </a:r>
            <a:endParaRPr lang="en-US" altLang="ko-KR" sz="2400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altLang="ko-KR" sz="1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Others</a:t>
            </a:r>
            <a:br>
              <a:rPr lang="en-US" altLang="ko-KR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allergen provocation test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specific IgG</a:t>
            </a:r>
            <a:r>
              <a:rPr lang="en-US" altLang="ko-KR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ratio of IgE to IgG</a:t>
            </a:r>
            <a:r>
              <a:rPr lang="en-US" altLang="ko-KR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br>
              <a:rPr lang="en-US" altLang="ko-KR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IgE binding capacity of the patient’s serum</a:t>
            </a:r>
            <a:r>
              <a:rPr lang="en-US" altLang="ko-KR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2000" baseline="-25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cytokine analysis, cell activation marker, cell proliferation assay</a:t>
            </a:r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6381328"/>
            <a:ext cx="4446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Immunol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Allergy </a:t>
            </a:r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Clin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North Am. 2011;31(2):289-309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Patients’ self-rated diary</a:t>
            </a:r>
            <a:b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altLang="ko-KR" sz="3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symptoms and medication</a:t>
            </a:r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ko-KR" altLang="en-US" sz="3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Patient-rated scores should be preferred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as primary outcome parameters.</a:t>
            </a:r>
          </a:p>
          <a:p>
            <a:endParaRPr lang="en-US" altLang="ko-KR" sz="1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There are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 symptoms scores validated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for clinical trials on SIT.</a:t>
            </a:r>
          </a:p>
          <a:p>
            <a:endParaRPr lang="en-US" altLang="ko-KR" sz="1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For AR, </a:t>
            </a:r>
            <a:r>
              <a:rPr lang="en-US" altLang="ko-KR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rhinoconjunctivitis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total symptom score (RTSS) is generally accepted. (range 0~18)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congestion, sneezing, itching, secretion, itching of eye, ocular secretion (6x3=18)</a:t>
            </a:r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1581" y="6505599"/>
            <a:ext cx="4446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Immunol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Allergy </a:t>
            </a:r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Clin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North Am. 2011;31(2):289-309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2113111"/>
            <a:ext cx="5400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ko-KR" sz="1400" dirty="0" smtClean="0"/>
              <a:t>Canonica GW (WAO task force) et al. </a:t>
            </a:r>
            <a:r>
              <a:rPr lang="en-US" altLang="ko-KR" sz="1400" dirty="0" smtClean="0"/>
              <a:t>Allergy 2007;62(3):317–24.</a:t>
            </a:r>
            <a:endParaRPr lang="ko-KR" alt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535760"/>
            <a:ext cx="7496175" cy="191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타원 6"/>
          <p:cNvSpPr/>
          <p:nvPr/>
        </p:nvSpPr>
        <p:spPr>
          <a:xfrm>
            <a:off x="1547664" y="5301208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619672" y="5949280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1619672" y="5517232"/>
            <a:ext cx="100811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Symptom scores always be combined with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concomitant medication scores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to provide clinically more relevant information on.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5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ko-KR" sz="5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- 1 point : topical and oral antihistamine 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- 2 point : nasal corticosteroid</a:t>
            </a:r>
            <a:b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- 3 point : oral corticosteroid</a:t>
            </a:r>
          </a:p>
          <a:p>
            <a:endParaRPr lang="en-US" altLang="ko-KR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 effect, improvement of &lt;30%</a:t>
            </a: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Little effect, improvement of 30%–44%</a:t>
            </a: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Moderate effect, improvement of 45%–59%</a:t>
            </a:r>
          </a:p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Strong effect, improvement of &gt;60%.</a:t>
            </a:r>
          </a:p>
          <a:p>
            <a:endParaRPr lang="ko-KR" altLang="en-US" sz="20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383" y="6453336"/>
            <a:ext cx="3707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Malling</a:t>
            </a:r>
            <a:r>
              <a:rPr lang="en-US" altLang="ko-KR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HJ et al. Allergy 1998;53(5):461–72.</a:t>
            </a:r>
            <a:endParaRPr lang="ko-KR" altLang="en-US" sz="14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Patients’ self-rated diary</a:t>
            </a:r>
            <a:b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altLang="ko-KR" sz="3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symptoms and medication</a:t>
            </a:r>
            <a:r>
              <a:rPr lang="en-US" altLang="ko-K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ko-KR" altLang="en-US" sz="32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Health related quality of life</a:t>
            </a:r>
            <a:endParaRPr lang="ko-KR" altLang="en-US" sz="3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Assessing the HR-</a:t>
            </a:r>
            <a:r>
              <a:rPr lang="en-US" altLang="ko-KR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QoL</a:t>
            </a:r>
            <a:r>
              <a:rPr lang="en-US" altLang="ko-K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is </a:t>
            </a:r>
            <a:r>
              <a:rPr lang="en-US" altLang="ko-KR" sz="20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 valuable and sensitive tool for evaluating a therapeutic improvement of SIT as a secondary outcome.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34557"/>
            <a:ext cx="6459488" cy="450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654</Words>
  <Application>Microsoft Office PowerPoint</Application>
  <PresentationFormat>화면 슬라이드 쇼(4:3)</PresentationFormat>
  <Paragraphs>129</Paragraphs>
  <Slides>22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Allergen nasal provocation test  as a outcome measure tool  in immunotherapy of allergic rhinitis</vt:lpstr>
      <vt:lpstr>Contents</vt:lpstr>
      <vt:lpstr>Unmet need</vt:lpstr>
      <vt:lpstr>Current outcome measure (US)</vt:lpstr>
      <vt:lpstr>Current outcome measure (EAACI)</vt:lpstr>
      <vt:lpstr>Which Outcome Measures are Useful  in Monitoring SIT?</vt:lpstr>
      <vt:lpstr>Patients’ self-rated diary (symptoms and medication)</vt:lpstr>
      <vt:lpstr>Patients’ self-rated diary (symptoms and medication)</vt:lpstr>
      <vt:lpstr>Health related quality of life</vt:lpstr>
      <vt:lpstr>Provocation test as surrogate marker</vt:lpstr>
      <vt:lpstr>슬라이드 11</vt:lpstr>
      <vt:lpstr>Acoustic rhinometry</vt:lpstr>
      <vt:lpstr>Materials and methods</vt:lpstr>
      <vt:lpstr>Materials and methods</vt:lpstr>
      <vt:lpstr>Results</vt:lpstr>
      <vt:lpstr>Results</vt:lpstr>
      <vt:lpstr>Conclusions</vt:lpstr>
      <vt:lpstr>슬라이드 18</vt:lpstr>
      <vt:lpstr>NAPT in Blanca group</vt:lpstr>
      <vt:lpstr>NAPT in Blanca group</vt:lpstr>
      <vt:lpstr>NAPT in Blanca group</vt:lpstr>
      <vt:lpstr>Results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AR diagnosis using acoustic rhinometry</dc:title>
  <dc:creator>신유섭</dc:creator>
  <cp:lastModifiedBy>신유섭</cp:lastModifiedBy>
  <cp:revision>89</cp:revision>
  <dcterms:created xsi:type="dcterms:W3CDTF">2013-02-15T07:23:17Z</dcterms:created>
  <dcterms:modified xsi:type="dcterms:W3CDTF">2014-02-06T06:02:50Z</dcterms:modified>
</cp:coreProperties>
</file>